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94979&amp;dst=24803" TargetMode="External"/><Relationship Id="rId2" Type="http://schemas.openxmlformats.org/officeDocument/2006/relationships/hyperlink" Target="https://login.consultant.ru/link/?req=doc&amp;base=LAW&amp;n=494979&amp;dst=248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ervice.nalog.ru/payment/index.html#ip" TargetMode="External"/><Relationship Id="rId3" Type="http://schemas.openxmlformats.org/officeDocument/2006/relationships/hyperlink" Target="https://login.consultant.ru/link/?req=doc&amp;base=LAW&amp;n=430699&amp;dst=13620" TargetMode="External"/><Relationship Id="rId7" Type="http://schemas.openxmlformats.org/officeDocument/2006/relationships/hyperlink" Target="https://login.consultant.ru/link/?req=doc&amp;base=PBI&amp;n=308379" TargetMode="External"/><Relationship Id="rId2" Type="http://schemas.openxmlformats.org/officeDocument/2006/relationships/hyperlink" Target="https://login.consultant.ru/link/?req=doc&amp;base=LAW&amp;n=430699&amp;dst=1400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ogin.consultant.ru/link/?req=doc&amp;base=PBI&amp;n=229037&amp;dst=100019" TargetMode="External"/><Relationship Id="rId5" Type="http://schemas.openxmlformats.org/officeDocument/2006/relationships/hyperlink" Target="https://login.consultant.ru/link/?req=doc&amp;base=LAW&amp;n=494979&amp;dst=26809" TargetMode="External"/><Relationship Id="rId4" Type="http://schemas.openxmlformats.org/officeDocument/2006/relationships/hyperlink" Target="https://www.nalog.gov.ru/rn77/service/ops/" TargetMode="External"/><Relationship Id="rId9" Type="http://schemas.openxmlformats.org/officeDocument/2006/relationships/hyperlink" Target="https://login.consultant.ru/link/?req=doc&amp;base=LAW&amp;n=438767&amp;dst=100009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login.consultant.ru/link/?req=doc&amp;base=PBI&amp;n=308379" TargetMode="External"/><Relationship Id="rId3" Type="http://schemas.openxmlformats.org/officeDocument/2006/relationships/hyperlink" Target="https://login.consultant.ru/link/?req=doc&amp;base=QUEST&amp;n=197672&amp;dst=100017" TargetMode="External"/><Relationship Id="rId7" Type="http://schemas.openxmlformats.org/officeDocument/2006/relationships/hyperlink" Target="https://login.consultant.ru/link/?req=doc&amp;base=PBI&amp;n=229037&amp;dst=100019" TargetMode="External"/><Relationship Id="rId2" Type="http://schemas.openxmlformats.org/officeDocument/2006/relationships/hyperlink" Target="https://login.consultant.ru/link/?req=doc&amp;base=PBI&amp;n=69349&amp;dst=100008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login.consultant.ru/link/?req=doc&amp;base=LAW&amp;n=494979&amp;dst=26559" TargetMode="External"/><Relationship Id="rId5" Type="http://schemas.openxmlformats.org/officeDocument/2006/relationships/hyperlink" Target="https://login.consultant.ru/link/?req=doc&amp;base=QUEST&amp;n=184368&amp;dst=100014" TargetMode="External"/><Relationship Id="rId10" Type="http://schemas.openxmlformats.org/officeDocument/2006/relationships/hyperlink" Target="https://login.consultant.ru/link/?req=doc&amp;base=LAW&amp;n=438767&amp;dst=100009" TargetMode="External"/><Relationship Id="rId4" Type="http://schemas.openxmlformats.org/officeDocument/2006/relationships/hyperlink" Target="https://login.consultant.ru/link/?req=doc&amp;base=QUEST&amp;n=194016&amp;dst=100015" TargetMode="External"/><Relationship Id="rId9" Type="http://schemas.openxmlformats.org/officeDocument/2006/relationships/hyperlink" Target="https://service.nalog.ru/payment/index.html#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398699&amp;dst=100015" TargetMode="External"/><Relationship Id="rId2" Type="http://schemas.openxmlformats.org/officeDocument/2006/relationships/hyperlink" Target="https://login.consultant.ru/link/?req=doc&amp;base=LAW&amp;n=494979&amp;dst=23081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login.consultant.ru/link/?req=doc&amp;base=LAW&amp;n=494979&amp;dst=26807" TargetMode="External"/><Relationship Id="rId4" Type="http://schemas.openxmlformats.org/officeDocument/2006/relationships/hyperlink" Target="https://login.consultant.ru/link/?req=doc&amp;base=LAW&amp;n=492814&amp;dst=10001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1229497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Фиксированные страховые взносы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822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фиксированных платежей по взносам на ОПС и ОМС для ИП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253946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Фиксированный платеж по взносам на ОПС и ОМС в совокупности для ИП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2025 г.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- 53 658 руб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 1 п. 1.2 ст. 430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НК РФ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взнос на ОПС уплачивается в размере 1%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суммы дохода, превышающей 300 000 руб. за год. Предельный размер дополнительного взноса на ОПС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г. - 300 888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руб.(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пп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 2 п. 1.2 ст. 430 НК РФ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).</a:t>
            </a:r>
          </a:p>
          <a:p>
            <a:endParaRPr lang="ru-RU" dirty="0">
              <a:hlinkClick r:id="rId3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11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9530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расчета и уплаты фиксированного страхового взноса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2084172"/>
            <a:ext cx="9066212" cy="3608173"/>
          </a:xfrm>
        </p:spPr>
        <p:txBody>
          <a:bodyPr/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 самостоятельно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исчисляет и уплачивает страховые взносы на ОПС и ОМС в фиксированных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размерах (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пп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2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ст.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419,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ст.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430 НК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РФ)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Фиксированные взносы 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неполный год рассчитывают пропорционально количеству месяцев и дней работы ИП.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расчета удобно использовать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онлайн-сервис ФНС.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уплаты фиксированного платежа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г. -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8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.12.2025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Взносы можно платить частями в течение года или единовременно.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Фиксированный платеж перечисляют </a:t>
            </a:r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платежкой на ЕНП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по КБК ЕНП - 182 0 10 61201 01 0000 510.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6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Подавать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уведомление о сумме взносов или заявление о зачете взносов не надо. Заполнить платежку можно на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сайте ФНС (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Письмо ФНС от 31.01.2023 N СД-4-3/1023@).</a:t>
            </a:r>
          </a:p>
          <a:p>
            <a:endParaRPr lang="ru-RU" dirty="0">
              <a:hlinkClick r:id="rId6"/>
            </a:endParaRPr>
          </a:p>
          <a:p>
            <a:endParaRPr lang="ru-RU" dirty="0">
              <a:hlinkClick r:id="rId5"/>
            </a:endParaRPr>
          </a:p>
          <a:p>
            <a:endParaRPr lang="ru-RU" dirty="0">
              <a:hlinkClick r:id="rId3"/>
            </a:endParaRP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5608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1" y="493561"/>
            <a:ext cx="8915399" cy="109634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расчета и уплаты д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ополнительного взноса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ОПС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1894704"/>
            <a:ext cx="8915399" cy="3814118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взнос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ОПС - 1% с доходов, превышающих 300 000 руб. за год. Доходами считаются: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УСН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"доходы" - все учитываемые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доходы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УСН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"доходы минус расходы",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по мнению ФНС, - разница между учитываемыми доходами и расходами.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Минфин настаивает, что считать взносы надо с доходов без учета расходов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ПСН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потенциально возможный годовой доход (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Письмо Минфина от 12.04.2019 N 03-15-05/26086)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НДФЛ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доходы, уменьшенные на профессиональные вычеты, кроме фиксированных взносов (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ст. 430 НК РФ)</a:t>
            </a:r>
          </a:p>
          <a:p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уплаты взноса 1%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- 01.07.2026. Его перечисляют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платежкой на ЕНП по КБК ЕНП - 182 0 10 61201 01 0000 510. Подавать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уведомление о сумме взноса или заявление о зачете взноса не надо.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8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Заполнить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платежку можно на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сайте ФНС (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Письмо ФНС от 31.01.2023 N СД-4-3/1023@).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56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5558" y="468848"/>
            <a:ext cx="8915399" cy="14688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от уплаты фиксированных страховых взносов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54876" y="2421925"/>
            <a:ext cx="9041497" cy="2866768"/>
          </a:xfrm>
        </p:spPr>
        <p:txBody>
          <a:bodyPr>
            <a:normAutofit/>
          </a:bodyPr>
          <a:lstStyle/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Освобождение от уплаты взносов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могут получить ИП без работников, приостановившие деятельность на время службы по мобилизации или по контракту, ухода за ребенком до 1,5 лет и в других случаях, указанных в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ст. 430 НК РФ. </a:t>
            </a:r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Для этого в срок не позднее трех лет с даты приостановления деятельности надо подать в налоговую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заявление по форме КНД 1150081 с копиями подтверждающих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документов (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ст. 430 НК РФ).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86104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219</TotalTime>
  <Words>462</Words>
  <Application>Microsoft Office PowerPoint</Application>
  <PresentationFormat>Широкоэкранный</PresentationFormat>
  <Paragraphs>28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Century Gothic</vt:lpstr>
      <vt:lpstr>Times New Roman</vt:lpstr>
      <vt:lpstr>Wingdings 3</vt:lpstr>
      <vt:lpstr>Легкий дым</vt:lpstr>
      <vt:lpstr>Фиксированные страховые взносы</vt:lpstr>
      <vt:lpstr>Размер фиксированных платежей по взносам на ОПС и ОМС для ИП </vt:lpstr>
      <vt:lpstr>Порядок расчета и уплаты фиксированного страхового взноса</vt:lpstr>
      <vt:lpstr>Порядок расчета и уплаты дополнительного взноса на ОПС</vt:lpstr>
      <vt:lpstr>Освобождение от уплаты фиксированных страховых взносов</vt:lpstr>
    </vt:vector>
  </TitlesOfParts>
  <Company>Russian Federal DPC Tax Services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Фиксированные страховые взносы</dc:title>
  <dc:creator>Макарова Анна Викторовна</dc:creator>
  <cp:lastModifiedBy>Макарова Анна Викторовна</cp:lastModifiedBy>
  <cp:revision>10</cp:revision>
  <dcterms:created xsi:type="dcterms:W3CDTF">2025-02-25T06:24:15Z</dcterms:created>
  <dcterms:modified xsi:type="dcterms:W3CDTF">2025-03-04T11:08:36Z</dcterms:modified>
</cp:coreProperties>
</file>